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78" r:id="rId13"/>
    <p:sldId id="271" r:id="rId14"/>
    <p:sldId id="272" r:id="rId15"/>
    <p:sldId id="273" r:id="rId16"/>
    <p:sldId id="274" r:id="rId17"/>
    <p:sldId id="275" r:id="rId18"/>
    <p:sldId id="277" r:id="rId19"/>
    <p:sldId id="280" r:id="rId20"/>
    <p:sldId id="27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2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46C686-608C-4102-91AE-262D695C7DFF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02E6B-4106-4304-9F49-3DF2D0D183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26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7652F0-DA28-C044-B556-59A0558D3F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5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199" y="6197614"/>
            <a:ext cx="773079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847" y="6197614"/>
            <a:ext cx="28956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 descr="SQLSaturday_Final_We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17" y="5675582"/>
            <a:ext cx="1912930" cy="104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2B21B-2ADA-A040-A652-A7305E1B99FE}" type="datetimeFigureOut">
              <a:rPr lang="en-US" smtClean="0"/>
              <a:t>9/9/2016</a:t>
            </a:fld>
            <a:endParaRPr lang="en-US"/>
          </a:p>
        </p:txBody>
      </p:sp>
      <p:sp>
        <p:nvSpPr>
          <p:cNvPr id="12" name="Date Placeholder 3"/>
          <p:cNvSpPr txBox="1">
            <a:spLocks/>
          </p:cNvSpPr>
          <p:nvPr userDrawn="1"/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1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smtClean="0"/>
              <a:t>  |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735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54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3173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">
    <p:bg>
      <p:bgPr>
        <a:gradFill flip="none" rotWithShape="1">
          <a:gsLst>
            <a:gs pos="0">
              <a:schemeClr val="bg1">
                <a:lumMod val="75000"/>
                <a:alpha val="48000"/>
              </a:schemeClr>
            </a:gs>
            <a:gs pos="63000">
              <a:prstClr val="white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34634" y="299140"/>
            <a:ext cx="8229600" cy="685800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rgbClr val="0090D2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Slide for code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34634" y="1662029"/>
            <a:ext cx="8229600" cy="462141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Clr>
                <a:schemeClr val="accent3"/>
              </a:buClr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1pPr>
            <a:lvl2pPr marL="0" indent="0">
              <a:buClr>
                <a:schemeClr val="accent3"/>
              </a:buClr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2pPr>
            <a:lvl3pPr marL="295275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3pPr>
            <a:lvl4pPr marL="579438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4pPr>
            <a:lvl5pPr marL="846138" indent="0">
              <a:buClr>
                <a:schemeClr val="accent3"/>
              </a:buClr>
              <a:buFontTx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417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226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90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28" y="6072791"/>
            <a:ext cx="9143995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9/9/2016</a:t>
            </a:fld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60044" y="12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QLSaturday_Final_Web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37" y="5911456"/>
            <a:ext cx="1912930" cy="9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97500"/>
            <a:ext cx="8203153" cy="1470025"/>
          </a:xfrm>
        </p:spPr>
        <p:txBody>
          <a:bodyPr/>
          <a:lstStyle/>
          <a:p>
            <a:r>
              <a:rPr lang="en-US" dirty="0" smtClean="0"/>
              <a:t>Indexing Fundamentals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2067525"/>
            <a:ext cx="7925349" cy="1752600"/>
          </a:xfrm>
        </p:spPr>
        <p:txBody>
          <a:bodyPr/>
          <a:lstStyle/>
          <a:p>
            <a:r>
              <a:rPr lang="en-US" dirty="0" smtClean="0"/>
              <a:t>Kathi Kellenberger</a:t>
            </a:r>
          </a:p>
          <a:p>
            <a:r>
              <a:rPr lang="en-US" sz="2000" dirty="0" smtClean="0"/>
              <a:t>Kellenberger Consulting, LLC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6067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Index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43391" y="1736290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86345" y="2527090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58081" y="2527089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50981" y="3262825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52737" y="3250885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25375" y="3250884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5706" y="4071652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156299" y="4102246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458" y="4061944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09443" y="4047941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212608" y="4041687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24080" y="4009261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1770437" y="4202178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786369" y="4202178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3819528" y="4168951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835460" y="4168951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838218" y="4130271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7529199">
            <a:off x="3965983" y="2992579"/>
            <a:ext cx="328355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7529199">
            <a:off x="2200838" y="2973126"/>
            <a:ext cx="421842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7529199">
            <a:off x="1383697" y="3762053"/>
            <a:ext cx="426362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7529199">
            <a:off x="3120319" y="2224145"/>
            <a:ext cx="447972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7529199">
            <a:off x="3446347" y="3753930"/>
            <a:ext cx="328355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2567172">
            <a:off x="4010968" y="2194150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2567172">
            <a:off x="4845730" y="2958836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2567172">
            <a:off x="5805565" y="3719427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2567172">
            <a:off x="2149515" y="3806532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2567172">
            <a:off x="4114943" y="3740238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7709797">
            <a:off x="5222758" y="3733207"/>
            <a:ext cx="31254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4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35034" y="1665264"/>
            <a:ext cx="5088204" cy="22201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Index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43391" y="1736290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86345" y="2527090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58081" y="2527089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50981" y="3262825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52737" y="3250885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25375" y="3250884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5706" y="4071652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156299" y="4102246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458" y="4061944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09443" y="4047941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212608" y="4041687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24080" y="4009261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1770437" y="4202178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786369" y="4202178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3819528" y="4168951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835460" y="4168951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838218" y="4130271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7529199">
            <a:off x="3965983" y="2992579"/>
            <a:ext cx="328355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7529199">
            <a:off x="2200838" y="2973126"/>
            <a:ext cx="421842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7529199">
            <a:off x="1383697" y="3762053"/>
            <a:ext cx="426362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7529199">
            <a:off x="3120319" y="2224145"/>
            <a:ext cx="447972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7529199">
            <a:off x="3446347" y="3753930"/>
            <a:ext cx="328355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2567172">
            <a:off x="4010968" y="2194150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2567172">
            <a:off x="4845730" y="2958836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2567172">
            <a:off x="5805565" y="3719427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2567172">
            <a:off x="2149515" y="3806532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2567172">
            <a:off x="4114943" y="3740238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8239828">
            <a:off x="5222758" y="3733207"/>
            <a:ext cx="31254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30502" y="235546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Non-Leaf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29127" y="394560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30502" y="275331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 the key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28880" y="4242881"/>
            <a:ext cx="21024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the </a:t>
            </a:r>
            <a:r>
              <a:rPr lang="en-US" dirty="0" smtClean="0"/>
              <a:t>key </a:t>
            </a:r>
            <a:endParaRPr lang="en-US" dirty="0"/>
          </a:p>
          <a:p>
            <a:r>
              <a:rPr lang="en-US" dirty="0"/>
              <a:t>other </a:t>
            </a:r>
            <a:r>
              <a:rPr lang="en-US" dirty="0" smtClean="0"/>
              <a:t>columns, and possibly a </a:t>
            </a:r>
            <a:r>
              <a:rPr lang="en-US" dirty="0" err="1" smtClean="0"/>
              <a:t>Uniquifier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2" name="Oval 41"/>
          <p:cNvSpPr/>
          <p:nvPr/>
        </p:nvSpPr>
        <p:spPr>
          <a:xfrm>
            <a:off x="8683232" y="5436849"/>
            <a:ext cx="348137" cy="2965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2487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Indexes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Narrow</a:t>
            </a:r>
          </a:p>
          <a:p>
            <a:r>
              <a:rPr lang="en-US" dirty="0" smtClean="0"/>
              <a:t>Unique</a:t>
            </a:r>
          </a:p>
          <a:p>
            <a:r>
              <a:rPr lang="en-US" dirty="0" smtClean="0"/>
              <a:t>Never changing</a:t>
            </a:r>
          </a:p>
          <a:p>
            <a:r>
              <a:rPr lang="en-US" dirty="0" smtClean="0"/>
              <a:t>Incrementing*</a:t>
            </a:r>
          </a:p>
          <a:p>
            <a:r>
              <a:rPr lang="en-US" dirty="0" smtClean="0"/>
              <a:t>Based on workload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*Subject to debate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5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indexes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40234" y="509462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Clustered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8727" y="5094629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Nonclustered Index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0" y="1985259"/>
            <a:ext cx="4378570" cy="2919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14" y="1985259"/>
            <a:ext cx="4416449" cy="292129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683232" y="5436849"/>
            <a:ext cx="348137" cy="2965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5204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35034" y="1665264"/>
            <a:ext cx="5088204" cy="222019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Nonclustered Index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43391" y="1736290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86345" y="2527090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258081" y="2527089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50981" y="3262825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52737" y="3250885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225375" y="3250884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135706" y="4071652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156299" y="4102246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189458" y="4061944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209443" y="4047941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5212608" y="4041687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24080" y="4009261"/>
            <a:ext cx="612842" cy="486383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1770437" y="4202178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786369" y="4202178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3819528" y="4168951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4835460" y="4168951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5838218" y="4130271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7529199">
            <a:off x="3965983" y="2992579"/>
            <a:ext cx="328355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7529199">
            <a:off x="2200838" y="2973126"/>
            <a:ext cx="421842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7529199">
            <a:off x="1383697" y="3762053"/>
            <a:ext cx="426362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7529199">
            <a:off x="3120319" y="2224145"/>
            <a:ext cx="447972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7529199">
            <a:off x="3446347" y="3753930"/>
            <a:ext cx="328355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 rot="2567172">
            <a:off x="4010968" y="2194150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 rot="2567172">
            <a:off x="4845730" y="2958836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2567172">
            <a:off x="5805565" y="3719427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2567172">
            <a:off x="2149515" y="3806532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 rot="2567172">
            <a:off x="4114943" y="3740238"/>
            <a:ext cx="494229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8239828">
            <a:off x="5222758" y="3733207"/>
            <a:ext cx="31254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30502" y="235546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Non-Leaf Levels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92749" y="37841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30502" y="275331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 the key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39510" y="4181990"/>
            <a:ext cx="2185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Contains the key, </a:t>
            </a:r>
          </a:p>
          <a:p>
            <a:r>
              <a:rPr lang="en-US" dirty="0"/>
              <a:t>Pointer to the table </a:t>
            </a:r>
          </a:p>
          <a:p>
            <a:r>
              <a:rPr lang="en-US" dirty="0"/>
              <a:t>row, and included </a:t>
            </a:r>
          </a:p>
          <a:p>
            <a:r>
              <a:rPr lang="en-US" dirty="0"/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12745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Pointer to table row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Clustered index – Cluster Key</a:t>
            </a:r>
          </a:p>
          <a:p>
            <a:r>
              <a:rPr lang="en-US" dirty="0" smtClean="0"/>
              <a:t>Heap – RID (row identifier)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683232" y="5436849"/>
            <a:ext cx="348137" cy="2965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150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order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73778" y="2828555"/>
            <a:ext cx="1520041" cy="10331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836225" y="2828555"/>
            <a:ext cx="1520041" cy="10331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FirstName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866906" y="2828555"/>
            <a:ext cx="1520041" cy="10331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City</a:t>
            </a:r>
          </a:p>
        </p:txBody>
      </p:sp>
      <p:sp>
        <p:nvSpPr>
          <p:cNvPr id="6" name="Oval 5"/>
          <p:cNvSpPr/>
          <p:nvPr/>
        </p:nvSpPr>
        <p:spPr>
          <a:xfrm>
            <a:off x="8683232" y="5436849"/>
            <a:ext cx="348137" cy="2965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196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Covering index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707" y="1912327"/>
            <a:ext cx="5044587" cy="336305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683232" y="5436849"/>
            <a:ext cx="348137" cy="2965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0675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SARGability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390650"/>
            <a:ext cx="4749800" cy="40767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683232" y="5436849"/>
            <a:ext cx="348137" cy="2965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2306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SARGability</a:t>
            </a:r>
            <a:r>
              <a:rPr lang="en-US" dirty="0" smtClean="0"/>
              <a:t> Causes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 applied to column</a:t>
            </a:r>
          </a:p>
          <a:p>
            <a:r>
              <a:rPr lang="en-US" dirty="0" smtClean="0"/>
              <a:t>LIKE with leading wildcard (%)</a:t>
            </a:r>
          </a:p>
          <a:p>
            <a:r>
              <a:rPr lang="en-US" dirty="0" smtClean="0"/>
              <a:t>NOT LIKE</a:t>
            </a:r>
          </a:p>
          <a:p>
            <a:r>
              <a:rPr lang="en-US" dirty="0" smtClean="0"/>
              <a:t>No filter on leading column</a:t>
            </a:r>
          </a:p>
          <a:p>
            <a:r>
              <a:rPr lang="en-US" dirty="0" smtClean="0"/>
              <a:t>Implicit conversions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91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1218263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>
                <a:solidFill>
                  <a:schemeClr val="tx2"/>
                </a:solidFill>
                <a:latin typeface="Segoe"/>
                <a:ea typeface="+mj-ea"/>
                <a:cs typeface="Segoe"/>
              </a:defRPr>
            </a:lvl1pPr>
          </a:lstStyle>
          <a:p>
            <a:r>
              <a:rPr lang="en-CA" dirty="0">
                <a:solidFill>
                  <a:srgbClr val="0090D2"/>
                </a:solidFill>
                <a:latin typeface="Segoe UI" charset="0"/>
                <a:ea typeface="Segoe UI" charset="0"/>
                <a:cs typeface="Segoe UI" charset="0"/>
              </a:rPr>
              <a:t>Who am I?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1" y="2170289"/>
            <a:ext cx="5069541" cy="328158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chemeClr val="tx2"/>
                </a:solidFill>
                <a:latin typeface="Segoe"/>
                <a:ea typeface="+mn-ea"/>
                <a:cs typeface="Segoe"/>
              </a:defRPr>
            </a:lvl1pPr>
            <a:lvl2pPr marL="539750" indent="-2698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2pPr>
            <a:lvl3pPr marL="811213" indent="-271463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3pPr>
            <a:lvl4pPr marL="1071563" indent="-2603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4pPr>
            <a:lvl5pPr marL="1252538" indent="-180975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Segoe"/>
                <a:ea typeface="+mn-ea"/>
                <a:cs typeface="Sego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2" indent="0">
              <a:buNone/>
            </a:pPr>
            <a:r>
              <a:rPr lang="en-US" sz="2400" dirty="0">
                <a:solidFill>
                  <a:schemeClr val="tx2"/>
                </a:solidFill>
                <a:latin typeface="Segoe UI" charset="0"/>
                <a:ea typeface="Segoe UI" charset="0"/>
                <a:cs typeface="Segoe UI" charset="0"/>
              </a:rPr>
              <a:t>Teacher</a:t>
            </a:r>
          </a:p>
          <a:p>
            <a:pPr marL="0" lvl="2" indent="0">
              <a:buNone/>
            </a:pPr>
            <a:r>
              <a:rPr lang="en-US" sz="2400" dirty="0">
                <a:solidFill>
                  <a:schemeClr val="tx2"/>
                </a:solidFill>
                <a:latin typeface="Segoe UI" charset="0"/>
                <a:ea typeface="Segoe UI" charset="0"/>
                <a:cs typeface="Segoe UI" charset="0"/>
              </a:rPr>
              <a:t>Author</a:t>
            </a:r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595959"/>
                </a:solidFill>
                <a:latin typeface="Segoe UI" charset="0"/>
                <a:ea typeface="Segoe UI" charset="0"/>
                <a:cs typeface="Segoe UI" charset="0"/>
              </a:rPr>
              <a:t>Beginning T-SQL</a:t>
            </a:r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595959"/>
                </a:solidFill>
                <a:latin typeface="Segoe UI" charset="0"/>
                <a:ea typeface="Segoe UI" charset="0"/>
                <a:cs typeface="Segoe UI" charset="0"/>
              </a:rPr>
              <a:t>Expert T-SQL Window Functions</a:t>
            </a:r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595959"/>
                </a:solidFill>
                <a:latin typeface="Segoe UI" charset="0"/>
                <a:ea typeface="Segoe UI" charset="0"/>
                <a:cs typeface="Segoe UI" charset="0"/>
              </a:rPr>
              <a:t>Beginning SSRS </a:t>
            </a:r>
            <a:endParaRPr lang="en-US" sz="1500" dirty="0" smtClean="0">
              <a:solidFill>
                <a:srgbClr val="595959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342900" lvl="2" indent="-342900">
              <a:buFont typeface="Wingdings" panose="05000000000000000000" pitchFamily="2" charset="2"/>
              <a:buChar char="§"/>
            </a:pPr>
            <a:r>
              <a:rPr lang="en-US" sz="1500" dirty="0">
                <a:solidFill>
                  <a:srgbClr val="595959"/>
                </a:solidFill>
                <a:latin typeface="Segoe UI" charset="0"/>
                <a:ea typeface="Segoe UI" charset="0"/>
                <a:cs typeface="Segoe UI" charset="0"/>
              </a:rPr>
              <a:t>Consultant</a:t>
            </a:r>
          </a:p>
          <a:p>
            <a:pPr marL="616744" lvl="4" indent="-285750">
              <a:buClr>
                <a:schemeClr val="bg1">
                  <a:lumMod val="50000"/>
                </a:schemeClr>
              </a:buClr>
              <a:buFont typeface="Arial" charset="0"/>
              <a:buChar char="•"/>
            </a:pPr>
            <a:endParaRPr lang="en-US" sz="1500" dirty="0">
              <a:solidFill>
                <a:srgbClr val="595959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330994" lvl="4" indent="0">
              <a:buClr>
                <a:schemeClr val="bg1">
                  <a:lumMod val="50000"/>
                </a:schemeClr>
              </a:buClr>
              <a:buNone/>
            </a:pPr>
            <a:endParaRPr lang="en-US" sz="1500" dirty="0">
              <a:solidFill>
                <a:srgbClr val="595959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330994" lvl="4" indent="0">
              <a:buClr>
                <a:schemeClr val="bg1">
                  <a:lumMod val="50000"/>
                </a:schemeClr>
              </a:buClr>
              <a:buNone/>
            </a:pPr>
            <a:endParaRPr lang="en-US" sz="1500" dirty="0">
              <a:solidFill>
                <a:srgbClr val="595959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330994" lvl="4" indent="0">
              <a:buClr>
                <a:schemeClr val="bg1">
                  <a:lumMod val="50000"/>
                </a:schemeClr>
              </a:buClr>
              <a:buNone/>
            </a:pPr>
            <a:endParaRPr lang="en-US" sz="1500" dirty="0">
              <a:solidFill>
                <a:srgbClr val="595959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330994" lvl="4" indent="0">
              <a:buClr>
                <a:schemeClr val="bg1">
                  <a:lumMod val="50000"/>
                </a:schemeClr>
              </a:buClr>
              <a:buNone/>
            </a:pPr>
            <a:endParaRPr lang="en-US" sz="1500" dirty="0">
              <a:solidFill>
                <a:srgbClr val="595959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214313" lvl="2" indent="-214313">
              <a:buClr>
                <a:schemeClr val="bg1">
                  <a:lumMod val="50000"/>
                </a:schemeClr>
              </a:buClr>
            </a:pPr>
            <a:endParaRPr lang="en-US" sz="1200" dirty="0">
              <a:solidFill>
                <a:srgbClr val="595959"/>
              </a:solidFill>
              <a:latin typeface="Segoe UI" charset="0"/>
              <a:ea typeface="Segoe UI" charset="0"/>
              <a:cs typeface="Segoe UI" charset="0"/>
            </a:endParaRPr>
          </a:p>
          <a:p>
            <a:pPr marL="0" lvl="2" indent="0">
              <a:buClr>
                <a:schemeClr val="bg1">
                  <a:lumMod val="50000"/>
                </a:schemeClr>
              </a:buClr>
              <a:buNone/>
            </a:pPr>
            <a:endParaRPr lang="en-US" sz="1350" dirty="0"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47" y="4679359"/>
            <a:ext cx="1910062" cy="772514"/>
          </a:xfrm>
          <a:prstGeom prst="rect">
            <a:avLst/>
          </a:prstGeom>
        </p:spPr>
      </p:pic>
      <p:pic>
        <p:nvPicPr>
          <p:cNvPr id="10" name="Picture 9" descr="https://d3ui957tjb5bqd.cloudfront.net/images/screenshots/products/3/34/34786/social-media-icons-vector-set-ios-style-o.png?137739477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06" t="61230" r="20400" b="22814"/>
          <a:stretch/>
        </p:blipFill>
        <p:spPr bwMode="auto">
          <a:xfrm>
            <a:off x="5918129" y="4601045"/>
            <a:ext cx="432559" cy="42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99643" y="4633969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auntkathi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25896" y="522366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http://auntkathisql.com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63" y="4756263"/>
            <a:ext cx="2681055" cy="5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4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Nonclustered Index 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add up to 999, but try to stay at 10 or less indexes per table</a:t>
            </a:r>
          </a:p>
          <a:p>
            <a:r>
              <a:rPr lang="en-US" dirty="0" smtClean="0"/>
              <a:t>Foreign keys</a:t>
            </a:r>
          </a:p>
          <a:p>
            <a:r>
              <a:rPr lang="en-US" dirty="0" smtClean="0"/>
              <a:t>Common WHERE clause columns</a:t>
            </a:r>
          </a:p>
          <a:p>
            <a:r>
              <a:rPr lang="en-US" dirty="0" smtClean="0"/>
              <a:t>Use workload to tune</a:t>
            </a:r>
          </a:p>
          <a:p>
            <a:r>
              <a:rPr lang="en-US" dirty="0" smtClean="0"/>
              <a:t>Filter before joining columns</a:t>
            </a:r>
          </a:p>
          <a:p>
            <a:r>
              <a:rPr lang="en-US" dirty="0" smtClean="0"/>
              <a:t>Take advantage of included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6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problem….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application is slow, and we don’t know why.</a:t>
            </a:r>
          </a:p>
          <a:p>
            <a:r>
              <a:rPr lang="en-US" dirty="0" smtClean="0"/>
              <a:t>We are seeing lots of timeouts.</a:t>
            </a:r>
          </a:p>
          <a:p>
            <a:r>
              <a:rPr lang="en-US" dirty="0" smtClean="0"/>
              <a:t>There is something wrong with our SQL Server; it used to be fast.</a:t>
            </a:r>
          </a:p>
          <a:p>
            <a:r>
              <a:rPr lang="en-US" dirty="0" smtClean="0"/>
              <a:t>We have indexes, but we don’t know if they are the right ones.</a:t>
            </a:r>
          </a:p>
        </p:txBody>
      </p:sp>
    </p:spTree>
    <p:extLst>
      <p:ext uri="{BB962C8B-B14F-4D97-AF65-F5344CB8AC3E}">
        <p14:creationId xmlns:p14="http://schemas.microsoft.com/office/powerpoint/2010/main" val="39581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they have tried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Added processors</a:t>
            </a:r>
          </a:p>
          <a:p>
            <a:r>
              <a:rPr lang="en-US" dirty="0" smtClean="0"/>
              <a:t>Upgraded storage</a:t>
            </a:r>
          </a:p>
          <a:p>
            <a:r>
              <a:rPr lang="en-US" dirty="0" smtClean="0"/>
              <a:t>Added random indexes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90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SQL Server work less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73161" y="2209396"/>
            <a:ext cx="4186004" cy="31517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SQL Server work less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463046" y="3143251"/>
            <a:ext cx="1498060" cy="10116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28150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My Number Game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60" y="1982666"/>
            <a:ext cx="4711395" cy="332987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683232" y="5436849"/>
            <a:ext cx="348137" cy="2965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44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tables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50980" y="495026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46195" y="495026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Clustered Indexes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076" y="1861471"/>
            <a:ext cx="4378570" cy="2919046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61471"/>
            <a:ext cx="4378569" cy="2919046"/>
          </a:xfrm>
        </p:spPr>
      </p:pic>
      <p:sp>
        <p:nvSpPr>
          <p:cNvPr id="8" name="Oval 7"/>
          <p:cNvSpPr/>
          <p:nvPr/>
        </p:nvSpPr>
        <p:spPr>
          <a:xfrm>
            <a:off x="8683232" y="5436849"/>
            <a:ext cx="348137" cy="2965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1384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Heaps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457200" y="3055701"/>
            <a:ext cx="749030" cy="7587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592093" y="3055701"/>
            <a:ext cx="749030" cy="7587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2726986" y="3055701"/>
            <a:ext cx="749030" cy="7587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865124" y="3050837"/>
            <a:ext cx="749030" cy="7587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021089" y="3050837"/>
            <a:ext cx="749030" cy="7587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188402" y="3055701"/>
            <a:ext cx="749030" cy="7587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7326540" y="3050837"/>
            <a:ext cx="749030" cy="75875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1206231" y="3298893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341124" y="3298893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3480879" y="3298893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4619017" y="3298893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786330" y="3298893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6940678" y="3298893"/>
            <a:ext cx="385863" cy="262646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6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310</Words>
  <Application>Microsoft Office PowerPoint</Application>
  <PresentationFormat>On-screen Show (4:3)</PresentationFormat>
  <Paragraphs>128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Consolas</vt:lpstr>
      <vt:lpstr>Segoe UI</vt:lpstr>
      <vt:lpstr>Wingdings</vt:lpstr>
      <vt:lpstr>Office Theme</vt:lpstr>
      <vt:lpstr>Indexing Fundamentals</vt:lpstr>
      <vt:lpstr>PowerPoint Presentation</vt:lpstr>
      <vt:lpstr>The problem….</vt:lpstr>
      <vt:lpstr>What they have tried</vt:lpstr>
      <vt:lpstr>Make SQL Server work less </vt:lpstr>
      <vt:lpstr>Make SQL Server work less</vt:lpstr>
      <vt:lpstr>Find My Number Game</vt:lpstr>
      <vt:lpstr>Two types of tables</vt:lpstr>
      <vt:lpstr>Heaps</vt:lpstr>
      <vt:lpstr>Clustered Index</vt:lpstr>
      <vt:lpstr>Clustered Index</vt:lpstr>
      <vt:lpstr>Clustered Indexes Best Practices</vt:lpstr>
      <vt:lpstr>Two types of indexes</vt:lpstr>
      <vt:lpstr>Nonclustered Index</vt:lpstr>
      <vt:lpstr>Pointer to table row</vt:lpstr>
      <vt:lpstr>Column order</vt:lpstr>
      <vt:lpstr>Covering index</vt:lpstr>
      <vt:lpstr>SARGability</vt:lpstr>
      <vt:lpstr>SARGability Causes</vt:lpstr>
      <vt:lpstr>Nonclustered Index Best Practices</vt:lpstr>
    </vt:vector>
  </TitlesOfParts>
  <Company>Revealed Design,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Kathi Kellenberger</cp:lastModifiedBy>
  <cp:revision>18</cp:revision>
  <dcterms:created xsi:type="dcterms:W3CDTF">2011-08-19T20:30:49Z</dcterms:created>
  <dcterms:modified xsi:type="dcterms:W3CDTF">2016-09-09T16:05:50Z</dcterms:modified>
</cp:coreProperties>
</file>